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2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25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1" r:id="rId1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82A2517-CE0D-8B46-B43C-DE82C92CF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40" b="77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94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Fail2ban map.png">
            <a:extLst>
              <a:ext uri="{FF2B5EF4-FFF2-40B4-BE49-F238E27FC236}">
                <a16:creationId xmlns:a16="http://schemas.microsoft.com/office/drawing/2014/main" id="{2A37D836-333D-744B-BDAE-17EA2327F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" r="11744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D5C1BFE-298E-F049-9EB0-15CF3324C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151354"/>
            <a:ext cx="9440034" cy="1828801"/>
          </a:xfrm>
        </p:spPr>
        <p:txBody>
          <a:bodyPr>
            <a:normAutofit/>
          </a:bodyPr>
          <a:lstStyle/>
          <a:p>
            <a:r>
              <a:rPr lang="es-ES_tradnl" sz="6000" dirty="0"/>
              <a:t>¿Qué es y como funciona?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62BB53-0BA3-324C-ADBE-D95B5DA39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2" y="3773489"/>
            <a:ext cx="10014231" cy="1712911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_tradnl" sz="2800" dirty="0"/>
              <a:t>Protección contra ataques fuerza bruta y </a:t>
            </a:r>
            <a:r>
              <a:rPr lang="es-ES_tradnl" sz="2800" dirty="0" err="1"/>
              <a:t>DoS</a:t>
            </a:r>
            <a:endParaRPr lang="es-ES_tradnl" sz="2800" dirty="0"/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_tradnl" sz="2800" dirty="0"/>
              <a:t> Desarrollado en Python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_tradnl" sz="2800" dirty="0"/>
              <a:t> Protección contra </a:t>
            </a:r>
            <a:r>
              <a:rPr lang="es-ES_tradnl" sz="2800" dirty="0" err="1"/>
              <a:t>multiples</a:t>
            </a:r>
            <a:r>
              <a:rPr lang="es-ES_tradnl" sz="2800" dirty="0"/>
              <a:t> servicios</a:t>
            </a:r>
          </a:p>
        </p:txBody>
      </p:sp>
    </p:spTree>
    <p:extLst>
      <p:ext uri="{BB962C8B-B14F-4D97-AF65-F5344CB8AC3E}">
        <p14:creationId xmlns:p14="http://schemas.microsoft.com/office/powerpoint/2010/main" val="1137337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258DA-1025-2743-8742-ADF5ED01C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643465"/>
            <a:ext cx="5774871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Multiples </a:t>
            </a:r>
            <a:r>
              <a:rPr lang="en-US" sz="3600" dirty="0" err="1"/>
              <a:t>acciones</a:t>
            </a:r>
            <a:r>
              <a:rPr lang="en-US" sz="3600" dirty="0"/>
              <a:t> de </a:t>
            </a:r>
            <a:r>
              <a:rPr lang="en-US" sz="3600" dirty="0" err="1"/>
              <a:t>defensa</a:t>
            </a:r>
            <a:endParaRPr lang="en-US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BCBB90-9E6E-4141-A37D-F6D2344A8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6" y="2247153"/>
            <a:ext cx="3358084" cy="3544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Wingdings 2" charset="2"/>
              <a:buChar char="•"/>
            </a:pPr>
            <a:r>
              <a:rPr lang="en-US" sz="2800" dirty="0" err="1">
                <a:solidFill>
                  <a:schemeClr val="tx2"/>
                </a:solidFill>
              </a:rPr>
              <a:t>Banear</a:t>
            </a:r>
            <a:r>
              <a:rPr lang="en-US" sz="2800" dirty="0">
                <a:solidFill>
                  <a:schemeClr val="tx2"/>
                </a:solidFill>
              </a:rPr>
              <a:t> IP</a:t>
            </a:r>
          </a:p>
          <a:p>
            <a:pPr marL="342900" indent="-342900" algn="l">
              <a:buFont typeface="Wingdings 2" charset="2"/>
              <a:buChar char="•"/>
            </a:pPr>
            <a:r>
              <a:rPr lang="en-US" sz="2800" dirty="0" err="1">
                <a:solidFill>
                  <a:schemeClr val="tx2"/>
                </a:solidFill>
              </a:rPr>
              <a:t>Banear</a:t>
            </a:r>
            <a:r>
              <a:rPr lang="en-US" sz="2800" dirty="0">
                <a:solidFill>
                  <a:schemeClr val="tx2"/>
                </a:solidFill>
              </a:rPr>
              <a:t> IP + </a:t>
            </a:r>
            <a:r>
              <a:rPr lang="en-US" sz="2800" dirty="0" err="1">
                <a:solidFill>
                  <a:schemeClr val="tx2"/>
                </a:solidFill>
              </a:rPr>
              <a:t>Correo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electrónico</a:t>
            </a:r>
            <a:endParaRPr lang="en-US" sz="2800" dirty="0">
              <a:solidFill>
                <a:schemeClr val="tx2"/>
              </a:solidFill>
            </a:endParaRPr>
          </a:p>
          <a:p>
            <a:pPr marL="342900" indent="-342900" algn="l">
              <a:buFont typeface="Wingdings 2" charset="2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Script de Python</a:t>
            </a:r>
          </a:p>
          <a:p>
            <a:pPr marL="342900" indent="-342900" algn="l">
              <a:buFont typeface="Wingdings 2" charset="2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…</a:t>
            </a:r>
          </a:p>
        </p:txBody>
      </p:sp>
      <p:pic>
        <p:nvPicPr>
          <p:cNvPr id="2050" name="Picture 2" descr="Contacto – La Ensenada Beach &amp; Resort">
            <a:extLst>
              <a:ext uri="{FF2B5EF4-FFF2-40B4-BE49-F238E27FC236}">
                <a16:creationId xmlns:a16="http://schemas.microsoft.com/office/drawing/2014/main" id="{6C0364E7-E547-B54D-98B3-33F2ECB19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073" y="855133"/>
            <a:ext cx="5147733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52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5B818-2D1D-2041-9B62-82D7BF4B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436" y="-105392"/>
            <a:ext cx="9440034" cy="869428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Configuración (I)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1727EE-1E63-BB45-B939-EED5CF7F8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Elementos multimedia en línea 3" descr="fail2ban_config">
            <a:hlinkClick r:id="" action="ppaction://media"/>
            <a:extLst>
              <a:ext uri="{FF2B5EF4-FFF2-40B4-BE49-F238E27FC236}">
                <a16:creationId xmlns:a16="http://schemas.microsoft.com/office/drawing/2014/main" id="{FD41802A-48FC-F04F-ABD7-482994D253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6670" y="764036"/>
            <a:ext cx="11058659" cy="60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6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C363C-98EA-FF4B-86C5-C83932CA9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0"/>
            <a:ext cx="9440034" cy="869428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Configuración (II)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FDC801-5FCA-124E-99B3-BE4D03DBF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Elementos multimedia en línea 3" descr="fail2ban_localconfig">
            <a:hlinkClick r:id="" action="ppaction://media"/>
            <a:extLst>
              <a:ext uri="{FF2B5EF4-FFF2-40B4-BE49-F238E27FC236}">
                <a16:creationId xmlns:a16="http://schemas.microsoft.com/office/drawing/2014/main" id="{CE3DA876-D0C2-0C4C-B844-88DDC8636E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246" y="955912"/>
            <a:ext cx="11371811" cy="59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6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D0851-15C3-EF49-A1E6-C15075BD9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-47365"/>
            <a:ext cx="9440034" cy="84085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Ataque + baneo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39A6E6-888C-B04D-BF27-C214458B6D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Elementos multimedia en línea 3" descr="fail2ban_simpleban">
            <a:hlinkClick r:id="" action="ppaction://media"/>
            <a:extLst>
              <a:ext uri="{FF2B5EF4-FFF2-40B4-BE49-F238E27FC236}">
                <a16:creationId xmlns:a16="http://schemas.microsoft.com/office/drawing/2014/main" id="{577A6C9E-7F3B-4C4B-8238-951A8B97AC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419" y="793488"/>
            <a:ext cx="11407162" cy="606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77BF1-B3F3-D34C-982B-8436918D8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-112392"/>
            <a:ext cx="9440034" cy="89800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Mail recibido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3F384F-1D56-1E49-B6DF-6EA7110026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Elementos multimedia en línea 3" descr="fail2ban_correo">
            <a:hlinkClick r:id="" action="ppaction://media"/>
            <a:extLst>
              <a:ext uri="{FF2B5EF4-FFF2-40B4-BE49-F238E27FC236}">
                <a16:creationId xmlns:a16="http://schemas.microsoft.com/office/drawing/2014/main" id="{140B9289-D684-BB4A-B279-15B1668C4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875763"/>
            <a:ext cx="12244413" cy="59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4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C6D4CC-A357-BB4D-ACC6-914029718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889" y="1097280"/>
            <a:ext cx="6265456" cy="4355253"/>
          </a:xfrm>
        </p:spPr>
        <p:txBody>
          <a:bodyPr anchor="ctr">
            <a:normAutofit/>
          </a:bodyPr>
          <a:lstStyle/>
          <a:p>
            <a:pPr algn="r"/>
            <a:r>
              <a:rPr lang="es-ES_tradnl" dirty="0">
                <a:solidFill>
                  <a:schemeClr val="tx1"/>
                </a:solidFill>
              </a:rPr>
              <a:t>¿Qué es SSHGUARD?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1AC3D1-148C-0B4E-A86A-1EE426BD6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2028" y="1097280"/>
            <a:ext cx="3765156" cy="4626863"/>
          </a:xfrm>
        </p:spPr>
        <p:txBody>
          <a:bodyPr anchor="ctr">
            <a:normAutofit/>
          </a:bodyPr>
          <a:lstStyle/>
          <a:p>
            <a:pPr algn="l"/>
            <a:r>
              <a:rPr lang="es-ES" sz="2800" dirty="0">
                <a:effectLst/>
              </a:rPr>
              <a:t>Es un programa que protege a hosts frente a ataques de fuerza bruta o DOS contra SSH y otros servicios. </a:t>
            </a:r>
          </a:p>
          <a:p>
            <a:pPr algn="l"/>
            <a:r>
              <a:rPr lang="es-ES" sz="2800" dirty="0">
                <a:effectLst/>
              </a:rPr>
              <a:t>Analiza los </a:t>
            </a:r>
            <a:r>
              <a:rPr lang="es-ES" sz="2800" dirty="0" err="1">
                <a:effectLst/>
              </a:rPr>
              <a:t>logs</a:t>
            </a:r>
            <a:r>
              <a:rPr lang="es-ES" sz="2800" dirty="0">
                <a:effectLst/>
              </a:rPr>
              <a:t> del sistema, detecta ataques y procede a bloquear a los atacantes.</a:t>
            </a:r>
            <a:endParaRPr lang="es-ES_tradnl" sz="2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94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DDoS, DoS, Déni de service : explications">
            <a:extLst>
              <a:ext uri="{FF2B5EF4-FFF2-40B4-BE49-F238E27FC236}">
                <a16:creationId xmlns:a16="http://schemas.microsoft.com/office/drawing/2014/main" id="{F15E4987-8147-EC41-9AC8-93E332EB7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8D3D6C-263C-584A-B74D-AB4DB57AF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609600"/>
            <a:ext cx="10353762" cy="12573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¿Contra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ataque</a:t>
            </a:r>
            <a:r>
              <a:rPr lang="en-US" dirty="0"/>
              <a:t> protege?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4C384D-B4CB-9447-AC19-092EDDDC8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2279650"/>
            <a:ext cx="10353762" cy="37147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 err="1">
                <a:solidFill>
                  <a:schemeClr val="tx2"/>
                </a:solidFill>
              </a:rPr>
              <a:t>SSHGuard</a:t>
            </a:r>
            <a:r>
              <a:rPr lang="en-US" sz="3200" dirty="0">
                <a:solidFill>
                  <a:schemeClr val="tx2"/>
                </a:solidFill>
              </a:rPr>
              <a:t> protege contra </a:t>
            </a:r>
            <a:r>
              <a:rPr lang="en-US" sz="3200" dirty="0" err="1">
                <a:solidFill>
                  <a:schemeClr val="tx2"/>
                </a:solidFill>
              </a:rPr>
              <a:t>ataques</a:t>
            </a:r>
            <a:r>
              <a:rPr lang="en-US" sz="3200" dirty="0">
                <a:solidFill>
                  <a:schemeClr val="tx2"/>
                </a:solidFill>
              </a:rPr>
              <a:t> de </a:t>
            </a:r>
            <a:r>
              <a:rPr lang="en-US" sz="3200" dirty="0" err="1">
                <a:solidFill>
                  <a:schemeClr val="tx2"/>
                </a:solidFill>
              </a:rPr>
              <a:t>fuerza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en-US" sz="3200" dirty="0" err="1">
                <a:solidFill>
                  <a:schemeClr val="tx2"/>
                </a:solidFill>
              </a:rPr>
              <a:t>bruta</a:t>
            </a:r>
            <a:r>
              <a:rPr lang="en-US" sz="3200" dirty="0">
                <a:solidFill>
                  <a:schemeClr val="tx2"/>
                </a:solidFill>
              </a:rPr>
              <a:t> y DOS a:</a:t>
            </a:r>
          </a:p>
          <a:p>
            <a:pPr marL="342900" indent="-342900" algn="l">
              <a:buFont typeface="Wingdings 2" charset="2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SSH</a:t>
            </a:r>
          </a:p>
          <a:p>
            <a:pPr marL="342900" indent="-342900" algn="l">
              <a:buFont typeface="Wingdings 2" charset="2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FTP</a:t>
            </a:r>
          </a:p>
          <a:p>
            <a:pPr marL="342900" indent="-342900" algn="l">
              <a:buFont typeface="Wingdings 2" charset="2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IMAP/POP</a:t>
            </a:r>
          </a:p>
          <a:p>
            <a:pPr marL="342900" indent="-342900" algn="l">
              <a:buFont typeface="Wingdings 2" charset="2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…</a:t>
            </a:r>
          </a:p>
          <a:p>
            <a:pPr algn="l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398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5505-9F22-3549-A033-A3A7A9649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092" y="-473599"/>
            <a:ext cx="9440034" cy="1828801"/>
          </a:xfrm>
        </p:spPr>
        <p:txBody>
          <a:bodyPr/>
          <a:lstStyle/>
          <a:p>
            <a:r>
              <a:rPr lang="es-ES_tradnl" dirty="0"/>
              <a:t>¿Cómo protege?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4E5869-68DC-804E-875F-8B1F45501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468" y="1522411"/>
            <a:ext cx="10502220" cy="4261909"/>
          </a:xfrm>
        </p:spPr>
        <p:txBody>
          <a:bodyPr>
            <a:normAutofit lnSpcReduction="10000"/>
          </a:bodyPr>
          <a:lstStyle/>
          <a:p>
            <a:endParaRPr lang="es-ES_tradnl" sz="2800" dirty="0"/>
          </a:p>
          <a:p>
            <a:pPr marL="457200" indent="-457200" algn="l">
              <a:buFont typeface="+mj-lt"/>
              <a:buAutoNum type="arabicPeriod"/>
            </a:pPr>
            <a:r>
              <a:rPr lang="es-ES_tradnl" sz="2800" dirty="0"/>
              <a:t>Consulta </a:t>
            </a:r>
            <a:r>
              <a:rPr lang="es-ES_tradnl" sz="2800" dirty="0" err="1"/>
              <a:t>logs</a:t>
            </a:r>
            <a:r>
              <a:rPr lang="es-ES_tradnl" sz="2800" dirty="0"/>
              <a:t> del sistema.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_tradnl" sz="2800" dirty="0"/>
              <a:t>Si reconoce un ataque, bloquea la IP del atacante.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_tradnl" sz="2800" dirty="0"/>
              <a:t>Después de un tiempo determinado desbloquea al supuesto atacante.</a:t>
            </a:r>
          </a:p>
          <a:p>
            <a:pPr algn="l"/>
            <a:endParaRPr lang="es-ES_tradnl" sz="2800" dirty="0"/>
          </a:p>
          <a:p>
            <a:pPr algn="l"/>
            <a:r>
              <a:rPr lang="es-ES_tradnl" sz="2800" dirty="0"/>
              <a:t>Todo lo que </a:t>
            </a:r>
            <a:r>
              <a:rPr lang="es-ES_tradnl" sz="2800" dirty="0" err="1"/>
              <a:t>sshguard</a:t>
            </a:r>
            <a:r>
              <a:rPr lang="es-ES_tradnl" sz="2800" dirty="0"/>
              <a:t> considere como un ataque, es bloqueado mediante el </a:t>
            </a:r>
            <a:r>
              <a:rPr lang="es-ES_tradnl" sz="2800" dirty="0" err="1"/>
              <a:t>backend</a:t>
            </a:r>
            <a:r>
              <a:rPr lang="es-ES_tradnl" sz="2800" dirty="0"/>
              <a:t> del firewall (</a:t>
            </a:r>
            <a:r>
              <a:rPr lang="es-ES_tradnl" sz="2800" dirty="0" err="1"/>
              <a:t>iptables</a:t>
            </a:r>
            <a:r>
              <a:rPr lang="es-ES_tradnl" sz="2800" dirty="0"/>
              <a:t>, PF, </a:t>
            </a:r>
            <a:r>
              <a:rPr lang="es-ES_tradnl" sz="2800" dirty="0" err="1"/>
              <a:t>FirewallD</a:t>
            </a:r>
            <a:r>
              <a:rPr lang="es-ES_tradnl" sz="2800" dirty="0"/>
              <a:t>, etc.).</a:t>
            </a:r>
          </a:p>
          <a:p>
            <a:pPr algn="l"/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5679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A33BC-EA3C-A347-A34C-4DB1ECE8E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668" y="-545035"/>
            <a:ext cx="9440034" cy="1828801"/>
          </a:xfrm>
        </p:spPr>
        <p:txBody>
          <a:bodyPr/>
          <a:lstStyle/>
          <a:p>
            <a:r>
              <a:rPr lang="es-ES_tradnl" dirty="0"/>
              <a:t>Configuración (Linux)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26D42E-B17B-C044-BA59-ABBADAD1A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164" y="1610268"/>
            <a:ext cx="11064673" cy="496198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s-ES_tradnl" dirty="0"/>
              <a:t>Crear cadenas en el firewall: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ES_tradnl" sz="2000" i="1" dirty="0" err="1"/>
              <a:t>iptables</a:t>
            </a:r>
            <a:r>
              <a:rPr lang="es-ES_tradnl" sz="2000" i="1" dirty="0"/>
              <a:t> –N </a:t>
            </a:r>
            <a:r>
              <a:rPr lang="es-ES_tradnl" sz="2000" i="1" dirty="0" err="1"/>
              <a:t>sshguard</a:t>
            </a:r>
            <a:endParaRPr lang="es-ES_tradnl" sz="2000" i="1" dirty="0"/>
          </a:p>
          <a:p>
            <a:pPr marL="914400" lvl="1" indent="-457200" algn="l">
              <a:buFont typeface="+mj-lt"/>
              <a:buAutoNum type="arabicPeriod"/>
            </a:pPr>
            <a:r>
              <a:rPr lang="es-ES_tradnl" sz="2000" i="1" dirty="0" err="1"/>
              <a:t>iptables</a:t>
            </a:r>
            <a:r>
              <a:rPr lang="es-ES_tradnl" sz="2000" i="1" dirty="0"/>
              <a:t> –A INPUT –j </a:t>
            </a:r>
            <a:r>
              <a:rPr lang="es-ES_tradnl" sz="2000" i="1" dirty="0" err="1"/>
              <a:t>sshguard</a:t>
            </a:r>
            <a:r>
              <a:rPr lang="es-ES_tradnl" sz="2000" i="1" dirty="0"/>
              <a:t>	# Todos los puertos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ES_tradnl" sz="2000" i="1" dirty="0" err="1"/>
              <a:t>iptables</a:t>
            </a:r>
            <a:r>
              <a:rPr lang="es-ES_tradnl" sz="2000" i="1" dirty="0"/>
              <a:t> –A INPUT –m </a:t>
            </a:r>
            <a:r>
              <a:rPr lang="es-ES_tradnl" sz="2000" i="1" dirty="0" err="1"/>
              <a:t>multiport</a:t>
            </a:r>
            <a:r>
              <a:rPr lang="es-ES_tradnl" sz="2000" i="1" dirty="0"/>
              <a:t> –p </a:t>
            </a:r>
            <a:r>
              <a:rPr lang="es-ES_tradnl" sz="2000" i="1" dirty="0" err="1"/>
              <a:t>tcp</a:t>
            </a:r>
            <a:r>
              <a:rPr lang="es-ES_tradnl" sz="2000" i="1" dirty="0"/>
              <a:t> --</a:t>
            </a:r>
            <a:r>
              <a:rPr lang="es-ES_tradnl" sz="2000" i="1" dirty="0" err="1"/>
              <a:t>destination-ports</a:t>
            </a:r>
            <a:r>
              <a:rPr lang="es-ES_tradnl" sz="2000" i="1" dirty="0"/>
              <a:t> 21, 22, 80,110 # Algunos puertos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_tradnl" dirty="0"/>
              <a:t>Reiniciar firewall y </a:t>
            </a:r>
            <a:r>
              <a:rPr lang="es-ES_tradnl" dirty="0" err="1"/>
              <a:t>sshguard</a:t>
            </a:r>
            <a:r>
              <a:rPr lang="es-ES_tradnl" dirty="0"/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ES_tradnl" dirty="0"/>
              <a:t>Comandos: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ES_tradnl" sz="2000" dirty="0"/>
              <a:t>-a: umbral de puntuación para bloqueo.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ES_tradnl" sz="2000" dirty="0"/>
              <a:t>-p: tiempo de bloqueo.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ES_tradnl" sz="2000" dirty="0"/>
              <a:t>-s: tiempo de detección.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ES_tradnl" sz="2000" dirty="0"/>
              <a:t>-w: </a:t>
            </a:r>
            <a:r>
              <a:rPr lang="es-ES_tradnl" sz="2000" dirty="0" err="1"/>
              <a:t>whitelist</a:t>
            </a:r>
            <a:r>
              <a:rPr lang="es-ES_tradnl" sz="2000" dirty="0"/>
              <a:t>.</a:t>
            </a:r>
          </a:p>
        </p:txBody>
      </p:sp>
      <p:pic>
        <p:nvPicPr>
          <p:cNvPr id="4100" name="Picture 4" descr="Firewall icon">
            <a:extLst>
              <a:ext uri="{FF2B5EF4-FFF2-40B4-BE49-F238E27FC236}">
                <a16:creationId xmlns:a16="http://schemas.microsoft.com/office/drawing/2014/main" id="{3A2DEAE6-361E-654E-ABC3-8E70445F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666" y="3689865"/>
            <a:ext cx="3115734" cy="311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28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26F8C3-A57D-4D49-848B-572BA8CAE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s-ES_tradnl" sz="4800"/>
              <a:t>Script en Pyhton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583598-4F0B-8E4F-9063-272971EF8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rgbClr val="C68F78"/>
                </a:solidFill>
              </a:rPr>
              <a:t>Hemos creado un script en Python para configurar SSHGuard de forma sencilla.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E8161DB-26BE-D24F-A049-150B589218E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" r="-1" b="29818"/>
          <a:stretch/>
        </p:blipFill>
        <p:spPr>
          <a:xfrm>
            <a:off x="114299" y="5868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descr="sshguard_demo">
            <a:hlinkClick r:id="" action="ppaction://media"/>
            <a:extLst>
              <a:ext uri="{FF2B5EF4-FFF2-40B4-BE49-F238E27FC236}">
                <a16:creationId xmlns:a16="http://schemas.microsoft.com/office/drawing/2014/main" id="{E9FE9435-1972-7B4F-A60E-EDE36DFF13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2" y="3175"/>
            <a:ext cx="12180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27C92-793C-1546-B954-78416E31D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7818" y="-502173"/>
            <a:ext cx="9440034" cy="1828801"/>
          </a:xfrm>
        </p:spPr>
        <p:txBody>
          <a:bodyPr/>
          <a:lstStyle/>
          <a:p>
            <a:r>
              <a:rPr lang="es-ES_tradn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PROS</a:t>
            </a:r>
            <a:r>
              <a:rPr lang="es-ES_tradnl" dirty="0"/>
              <a:t> y </a:t>
            </a:r>
            <a:r>
              <a:rPr lang="es-ES_tradnl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CONTRAS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986704-0BFC-D242-99A3-8C735D15D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538" y="1843089"/>
            <a:ext cx="10572750" cy="4243386"/>
          </a:xfrm>
        </p:spPr>
        <p:txBody>
          <a:bodyPr>
            <a:normAutofit/>
          </a:bodyPr>
          <a:lstStyle/>
          <a:p>
            <a:pPr algn="l"/>
            <a:r>
              <a:rPr lang="es-ES_tradnl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PROS</a:t>
            </a:r>
            <a:r>
              <a:rPr lang="es-ES_tradnl" sz="2400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400" dirty="0"/>
              <a:t>Robusto. Hace lo que tiene que hacer y lo hace bien.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400" dirty="0"/>
              <a:t>Gratuito y de código abierto.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400" dirty="0"/>
              <a:t>Tiene opciones para configurar parámetros de bloqueo (listas blancas, tiempo de bloqueo, umbral de bloqueo…)</a:t>
            </a:r>
          </a:p>
          <a:p>
            <a:pPr algn="l"/>
            <a:r>
              <a:rPr lang="es-ES_tradnl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CONTRAS</a:t>
            </a:r>
            <a:r>
              <a:rPr lang="es-ES_tradnl" sz="2400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400" dirty="0"/>
              <a:t>Poca y mala documentación (funcionamiento y configuración).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_tradnl" sz="2400" dirty="0"/>
              <a:t>Desactualización. ¿Seguridad?¿Nuevos ataques?</a:t>
            </a:r>
          </a:p>
        </p:txBody>
      </p:sp>
    </p:spTree>
    <p:extLst>
      <p:ext uri="{BB962C8B-B14F-4D97-AF65-F5344CB8AC3E}">
        <p14:creationId xmlns:p14="http://schemas.microsoft.com/office/powerpoint/2010/main" val="217385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FE7FBA-8597-B949-9B4E-3C2A2F9A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570" y="643467"/>
            <a:ext cx="80448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824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413224"/>
      </a:dk2>
      <a:lt2>
        <a:srgbClr val="E6E2E8"/>
      </a:lt2>
      <a:accent1>
        <a:srgbClr val="4AB821"/>
      </a:accent1>
      <a:accent2>
        <a:srgbClr val="7EAE13"/>
      </a:accent2>
      <a:accent3>
        <a:srgbClr val="B1A11F"/>
      </a:accent3>
      <a:accent4>
        <a:srgbClr val="D57217"/>
      </a:accent4>
      <a:accent5>
        <a:srgbClr val="E73429"/>
      </a:accent5>
      <a:accent6>
        <a:srgbClr val="D5175B"/>
      </a:accent6>
      <a:hlink>
        <a:srgbClr val="C16347"/>
      </a:hlink>
      <a:folHlink>
        <a:srgbClr val="7F7F7F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272</Words>
  <Application>Microsoft Macintosh PowerPoint</Application>
  <PresentationFormat>Panorámica</PresentationFormat>
  <Paragraphs>50</Paragraphs>
  <Slides>15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Wingdings 2</vt:lpstr>
      <vt:lpstr>SlateVTI</vt:lpstr>
      <vt:lpstr>Presentación de PowerPoint</vt:lpstr>
      <vt:lpstr>¿Qué es SSHGUARD?</vt:lpstr>
      <vt:lpstr>¿Contra qué tipos de ataque protege?</vt:lpstr>
      <vt:lpstr>¿Cómo protege?</vt:lpstr>
      <vt:lpstr>Configuración (Linux)</vt:lpstr>
      <vt:lpstr>Script en Pyhton</vt:lpstr>
      <vt:lpstr>Presentación de PowerPoint</vt:lpstr>
      <vt:lpstr>PROS y CONTRAS</vt:lpstr>
      <vt:lpstr>Presentación de PowerPoint</vt:lpstr>
      <vt:lpstr>¿Qué es y como funciona?</vt:lpstr>
      <vt:lpstr>Multiples acciones de defensa</vt:lpstr>
      <vt:lpstr>Configuración (I)</vt:lpstr>
      <vt:lpstr>Configuración (II)</vt:lpstr>
      <vt:lpstr>Ataque + baneo</vt:lpstr>
      <vt:lpstr>Mail recibido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Ioar Crespo</dc:creator>
  <cp:lastModifiedBy>Ioar Crespo</cp:lastModifiedBy>
  <cp:revision>1</cp:revision>
  <dcterms:created xsi:type="dcterms:W3CDTF">2019-11-25T17:11:58Z</dcterms:created>
  <dcterms:modified xsi:type="dcterms:W3CDTF">2019-11-25T17:15:15Z</dcterms:modified>
</cp:coreProperties>
</file>